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media/image3.png" ContentType="image/png"/>
  <Override PartName="/ppt/media/image28.png" ContentType="image/png"/>
  <Override PartName="/ppt/media/image1.jpeg" ContentType="image/jpeg"/>
  <Override PartName="/ppt/media/image8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9.png" ContentType="image/png"/>
  <Override PartName="/ppt/media/image31.png" ContentType="image/png"/>
  <Override PartName="/ppt/media/image7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jpeg" ContentType="image/jpeg"/>
  <Override PartName="/ppt/media/image29.png" ContentType="image/png"/>
  <Override PartName="/ppt/media/image30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jpeg" ContentType="image/jpeg"/>
  <Override PartName="/ppt/media/image39.png" ContentType="image/png"/>
  <Override PartName="/ppt/media/image42.jpeg" ContentType="image/jpeg"/>
  <Override PartName="/ppt/media/image40.png" ContentType="image/png"/>
  <Override PartName="/ppt/media/image41.png" ContentType="image/png"/>
  <Override PartName="/ppt/media/image4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
</Relationships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Egypt Teenagers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Bullied</c:v>
                </c:pt>
                <c:pt idx="1">
                  <c:v>Non 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862" spc="-1" strike="noStrike">
                <a:solidFill>
                  <a:srgbClr val="595959"/>
                </a:solidFill>
                <a:latin typeface="Arial"/>
                <a:ea typeface="DejaVu Sans"/>
              </a:defRPr>
            </a:pPr>
            <a:r>
              <a:rPr b="0" sz="1862" spc="-1" strike="noStrike">
                <a:solidFill>
                  <a:srgbClr val="595959"/>
                </a:solidFill>
                <a:latin typeface="Arial"/>
                <a:ea typeface="DejaVu Sans"/>
              </a:rPr>
              <a:t>Cyberbullying around the world </a:t>
            </a:r>
          </a:p>
        </c:rich>
      </c:tx>
      <c:overlay val="0"/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4f81bd"/>
            </a:solidFill>
            <a:ln>
              <a:noFill/>
            </a:ln>
          </c:spPr>
          <c:explosion val="0"/>
          <c:dPt>
            <c:idx val="0"/>
            <c:spPr>
              <a:solidFill>
                <a:srgbClr val="4f81bd"/>
              </a:solidFill>
              <a:ln w="19080">
                <a:solidFill>
                  <a:srgbClr val="ffffff"/>
                </a:solidFill>
                <a:round/>
              </a:ln>
            </c:spPr>
          </c:dPt>
          <c:dPt>
            <c:idx val="1"/>
            <c:spPr>
              <a:solidFill>
                <a:srgbClr val="c0504d"/>
              </a:solidFill>
              <a:ln w="19080">
                <a:solidFill>
                  <a:srgbClr val="ffffff"/>
                </a:solidFill>
                <a:round/>
              </a:ln>
            </c:spPr>
          </c:dPt>
          <c:dLbls>
            <c:numFmt formatCode="General" sourceLinked="1"/>
            <c:dLbl>
              <c:idx val="0"/>
              <c:dLblPos val="bestFit"/>
              <c:showLegendKey val="0"/>
              <c:showVal val="0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0"/>
              <c:showCatName val="0"/>
              <c:showSerName val="0"/>
              <c:showPercent val="0"/>
            </c:dLbl>
            <c:dLblPos val="bestFit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2"/>
                <c:pt idx="0">
                  <c:v>CyberBullied</c:v>
                </c:pt>
                <c:pt idx="1">
                  <c:v>NonCyberbullied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</c:ser>
        <c:firstSliceAng val="0"/>
      </c:pieChart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301580872703412"/>
          <c:y val="0.880511318897638"/>
          <c:w val="0.451004921259843"/>
          <c:h val="0.0601136811023622"/>
        </c:manualLayout>
      </c:layout>
      <c:overlay val="0"/>
      <c:spPr>
        <a:noFill/>
        <a:ln>
          <a:noFill/>
        </a:ln>
      </c:spPr>
      <c:txPr>
        <a:bodyPr/>
        <a:lstStyle/>
        <a:p>
          <a:pPr>
            <a:defRPr b="0" sz="1197" spc="-1" strike="noStrike">
              <a:solidFill>
                <a:srgbClr val="595959"/>
              </a:solidFill>
              <a:latin typeface="Arial"/>
              <a:ea typeface="DejaVu Sans"/>
            </a:defRPr>
          </a:pPr>
        </a:p>
      </c:txPr>
    </c:legend>
    <c:plotVisOnly val="1"/>
    <c:dispBlanksAs val="gap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jpeg"/><Relationship Id="rId5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chart" Target="../charts/chart4.xml"/><Relationship Id="rId3" Type="http://schemas.openxmlformats.org/officeDocument/2006/relationships/slideLayout" Target="../slideLayouts/slideLayout4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3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8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slideLayout" Target="../slideLayouts/slideLayout3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3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0" y="0"/>
            <a:ext cx="9136800" cy="5190840"/>
          </a:xfrm>
          <a:custGeom>
            <a:avLst/>
            <a:gdLst/>
            <a:ahLst/>
            <a:rect l="l" t="t" r="r" b="b"/>
            <a:pathLst>
              <a:path w="28001" h="11685">
                <a:moveTo>
                  <a:pt x="0" y="11684"/>
                </a:moveTo>
                <a:cubicBezTo>
                  <a:pt x="0" y="7789"/>
                  <a:pt x="0" y="3895"/>
                  <a:pt x="0" y="0"/>
                </a:cubicBezTo>
                <a:cubicBezTo>
                  <a:pt x="9333" y="0"/>
                  <a:pt x="18667" y="0"/>
                  <a:pt x="28000" y="0"/>
                </a:cubicBezTo>
                <a:cubicBezTo>
                  <a:pt x="28000" y="3895"/>
                  <a:pt x="28000" y="7789"/>
                  <a:pt x="28000" y="11684"/>
                </a:cubicBezTo>
                <a:cubicBezTo>
                  <a:pt x="18667" y="11684"/>
                  <a:pt x="9333" y="11684"/>
                  <a:pt x="0" y="11684"/>
                </a:cubicBezTo>
              </a:path>
            </a:pathLst>
          </a:cu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2"/>
          <p:cNvSpPr/>
          <p:nvPr/>
        </p:nvSpPr>
        <p:spPr>
          <a:xfrm>
            <a:off x="181080" y="5142240"/>
            <a:ext cx="2966400" cy="195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By: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John Hani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Mohamed Nashaat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Mostafa Ahmed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Zeyad Emad </a:t>
            </a:r>
            <a:r>
              <a:rPr b="0" lang="en-US" sz="1600" spc="-1" strike="noStrike">
                <a:solidFill>
                  <a:srgbClr val="808080"/>
                </a:solidFill>
                <a:latin typeface="Arial"/>
                <a:ea typeface="DejaVu Sans"/>
              </a:rPr>
              <a:t>(Team Leader)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4295520" y="5308200"/>
            <a:ext cx="2666880" cy="176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Under supervision of 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Dr. Eslam Amer, Dr.Ammar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Eng. Menna Gamil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Date:4\2\2019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07" name="CustomShape 4"/>
          <p:cNvSpPr/>
          <p:nvPr/>
        </p:nvSpPr>
        <p:spPr>
          <a:xfrm>
            <a:off x="3150720" y="4164840"/>
            <a:ext cx="598248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DejaVu Sans"/>
              </a:rPr>
              <a:t>Cyberbullying Detection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08" name="Picture 2" descr=""/>
          <p:cNvPicPr/>
          <p:nvPr/>
        </p:nvPicPr>
        <p:blipFill>
          <a:blip r:embed="rId2"/>
          <a:stretch/>
        </p:blipFill>
        <p:spPr>
          <a:xfrm>
            <a:off x="7131240" y="5546520"/>
            <a:ext cx="1801440" cy="1150560"/>
          </a:xfrm>
          <a:prstGeom prst="rect">
            <a:avLst/>
          </a:prstGeom>
          <a:ln>
            <a:noFill/>
          </a:ln>
        </p:spPr>
      </p:pic>
      <p:sp>
        <p:nvSpPr>
          <p:cNvPr id="309" name="CustomShape 5"/>
          <p:cNvSpPr/>
          <p:nvPr/>
        </p:nvSpPr>
        <p:spPr>
          <a:xfrm>
            <a:off x="5527800" y="1357920"/>
            <a:ext cx="240948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2f2f2"/>
                </a:solidFill>
                <a:latin typeface="Arial"/>
                <a:ea typeface="DejaVu Sans"/>
              </a:rPr>
              <a:t>ايذاء الاخرين لفظيآ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ff0000"/>
                </a:solidFill>
                <a:latin typeface="Arial"/>
                <a:ea typeface="DejaVu Sans"/>
              </a:rPr>
              <a:t>Design Rationale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Bag of word models don’t respect semantics of the word.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Logistic regression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is a statistical technique allowing researchers to create predictive models. t gives you a discrete binary outcome between 0 and 1. To say it in simpler words, it’s outcome is either one thing or another.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Skip gram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Failed to identify the combined word phrases.</a:t>
            </a:r>
            <a:endParaRPr b="0" lang="en-US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Naïve Bayes will have low recall and precision with small daataset.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40" dur="indefinite" restart="never" nodeType="tmRoot">
          <p:childTnLst>
            <p:seq>
              <p:cTn id="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1f497d"/>
                </a:solidFill>
                <a:latin typeface="Arial"/>
                <a:ea typeface="DejaVu Sans"/>
              </a:rPr>
              <a:t>System Overview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60" name="Picture 3" descr=""/>
          <p:cNvPicPr/>
          <p:nvPr/>
        </p:nvPicPr>
        <p:blipFill>
          <a:blip r:embed="rId1"/>
          <a:stretch/>
        </p:blipFill>
        <p:spPr>
          <a:xfrm>
            <a:off x="0" y="1593360"/>
            <a:ext cx="9142920" cy="4422240"/>
          </a:xfrm>
          <a:prstGeom prst="rect">
            <a:avLst/>
          </a:prstGeom>
          <a:ln>
            <a:noFill/>
          </a:ln>
        </p:spPr>
      </p:pic>
      <p:pic>
        <p:nvPicPr>
          <p:cNvPr id="361" name="Picture 4" descr=""/>
          <p:cNvPicPr/>
          <p:nvPr/>
        </p:nvPicPr>
        <p:blipFill>
          <a:blip r:embed="rId2"/>
          <a:stretch/>
        </p:blipFill>
        <p:spPr>
          <a:xfrm>
            <a:off x="7439760" y="3535560"/>
            <a:ext cx="1245600" cy="537480"/>
          </a:xfrm>
          <a:prstGeom prst="rect">
            <a:avLst/>
          </a:prstGeom>
          <a:ln>
            <a:noFill/>
          </a:ln>
        </p:spPr>
      </p:pic>
      <p:pic>
        <p:nvPicPr>
          <p:cNvPr id="362" name="Picture 5" descr=""/>
          <p:cNvPicPr/>
          <p:nvPr/>
        </p:nvPicPr>
        <p:blipFill>
          <a:blip r:embed="rId3"/>
          <a:stretch/>
        </p:blipFill>
        <p:spPr>
          <a:xfrm>
            <a:off x="7589880" y="1953360"/>
            <a:ext cx="945720" cy="609840"/>
          </a:xfrm>
          <a:prstGeom prst="rect">
            <a:avLst/>
          </a:prstGeom>
          <a:ln>
            <a:noFill/>
          </a:ln>
        </p:spPr>
      </p:pic>
      <p:pic>
        <p:nvPicPr>
          <p:cNvPr id="363" name="Picture 7" descr=""/>
          <p:cNvPicPr/>
          <p:nvPr/>
        </p:nvPicPr>
        <p:blipFill>
          <a:blip r:embed="rId4"/>
          <a:stretch/>
        </p:blipFill>
        <p:spPr>
          <a:xfrm>
            <a:off x="7439760" y="2781000"/>
            <a:ext cx="1208880" cy="578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2" dur="indefinite" restart="never" nodeType="tmRoot">
          <p:childTnLst>
            <p:seq>
              <p:cTn id="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9142920" cy="695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4" dur="indefinite" restart="never" nodeType="tmRoot">
          <p:childTnLst>
            <p:seq>
              <p:cTn id="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3457080" y="159480"/>
            <a:ext cx="205452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Demo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66" name="Picture 170" descr=""/>
          <p:cNvPicPr/>
          <p:nvPr/>
        </p:nvPicPr>
        <p:blipFill>
          <a:blip r:embed="rId1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6" dur="indefinite" restart="never" nodeType="tmRoot">
          <p:childTnLst>
            <p:seq>
              <p:cTn id="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457200" y="273600"/>
            <a:ext cx="8227800" cy="206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228600" indent="-22716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Any Questions ?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Appendix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457200" y="1604520"/>
            <a:ext cx="82281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0" dur="indefinite" restart="never" nodeType="tmRoot">
          <p:childTnLst>
            <p:seq>
              <p:cTn id="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685800" y="304920"/>
            <a:ext cx="7769520" cy="146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Most Important Algorithm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Sentiment Analysis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71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sp>
        <p:nvSpPr>
          <p:cNvPr id="372" name="CustomShape 2"/>
          <p:cNvSpPr/>
          <p:nvPr/>
        </p:nvSpPr>
        <p:spPr>
          <a:xfrm>
            <a:off x="456840" y="323856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What is Sentiment Analysis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Why we chose it 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571680" indent="-570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How it works ?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52" dur="indefinite" restart="never" nodeType="tmRoot">
          <p:childTnLst>
            <p:seq>
              <p:cTn id="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2377440" y="274320"/>
            <a:ext cx="469908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Business Model 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74" name="Picture 282" descr=""/>
          <p:cNvPicPr/>
          <p:nvPr/>
        </p:nvPicPr>
        <p:blipFill>
          <a:blip r:embed="rId1"/>
          <a:stretch/>
        </p:blipFill>
        <p:spPr>
          <a:xfrm>
            <a:off x="385200" y="1286280"/>
            <a:ext cx="8351280" cy="5562000"/>
          </a:xfrm>
          <a:prstGeom prst="rect">
            <a:avLst/>
          </a:prstGeom>
          <a:ln>
            <a:noFill/>
          </a:ln>
        </p:spPr>
      </p:pic>
      <p:pic>
        <p:nvPicPr>
          <p:cNvPr id="375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sp>
        <p:nvSpPr>
          <p:cNvPr id="376" name="CustomShape 2"/>
          <p:cNvSpPr/>
          <p:nvPr/>
        </p:nvSpPr>
        <p:spPr>
          <a:xfrm>
            <a:off x="4404600" y="6035040"/>
            <a:ext cx="32752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Self Learning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54" dur="indefinite" restart="never" nodeType="tmRoot">
          <p:childTnLst>
            <p:seq>
              <p:cTn id="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>
            <a:off x="2834640" y="-92160"/>
            <a:ext cx="3578400" cy="75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Class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78" name="Picture 2" descr=""/>
          <p:cNvPicPr/>
          <p:nvPr/>
        </p:nvPicPr>
        <p:blipFill>
          <a:blip r:embed="rId1"/>
          <a:stretch/>
        </p:blipFill>
        <p:spPr>
          <a:xfrm>
            <a:off x="0" y="603000"/>
            <a:ext cx="9142560" cy="625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6" dur="indefinite" restart="never" nodeType="tmRoot">
          <p:childTnLst>
            <p:seq>
              <p:cTn id="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731520" y="346320"/>
            <a:ext cx="6020280" cy="118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 Functional Requirements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380" name="Group 2"/>
          <p:cNvGrpSpPr/>
          <p:nvPr/>
        </p:nvGrpSpPr>
        <p:grpSpPr>
          <a:xfrm>
            <a:off x="-90360" y="1737360"/>
            <a:ext cx="3014280" cy="4130280"/>
            <a:chOff x="-90360" y="1737360"/>
            <a:chExt cx="3014280" cy="4130280"/>
          </a:xfrm>
        </p:grpSpPr>
        <p:sp>
          <p:nvSpPr>
            <p:cNvPr id="381" name="CustomShape 3"/>
            <p:cNvSpPr/>
            <p:nvPr/>
          </p:nvSpPr>
          <p:spPr>
            <a:xfrm>
              <a:off x="220320" y="1737360"/>
              <a:ext cx="166572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82" name="Picture 2" descr=""/>
            <p:cNvPicPr/>
            <p:nvPr/>
          </p:nvPicPr>
          <p:blipFill>
            <a:blip r:embed="rId1"/>
            <a:stretch/>
          </p:blipFill>
          <p:spPr>
            <a:xfrm>
              <a:off x="608400" y="2204640"/>
              <a:ext cx="901440" cy="1069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3" name="CustomShape 4"/>
            <p:cNvSpPr/>
            <p:nvPr/>
          </p:nvSpPr>
          <p:spPr>
            <a:xfrm flipH="1">
              <a:off x="1049040" y="425340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84" name="CustomShape 5"/>
            <p:cNvSpPr/>
            <p:nvPr/>
          </p:nvSpPr>
          <p:spPr>
            <a:xfrm>
              <a:off x="-90360" y="5229720"/>
              <a:ext cx="2310840" cy="637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Have Encryption and Decryption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85" name="CustomShape 6"/>
            <p:cNvSpPr/>
            <p:nvPr/>
          </p:nvSpPr>
          <p:spPr>
            <a:xfrm>
              <a:off x="613080" y="3791880"/>
              <a:ext cx="231084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Security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86" name="Group 7"/>
          <p:cNvGrpSpPr/>
          <p:nvPr/>
        </p:nvGrpSpPr>
        <p:grpSpPr>
          <a:xfrm>
            <a:off x="3230640" y="1757520"/>
            <a:ext cx="2801880" cy="4317120"/>
            <a:chOff x="3230640" y="1757520"/>
            <a:chExt cx="2801880" cy="4317120"/>
          </a:xfrm>
        </p:grpSpPr>
        <p:sp>
          <p:nvSpPr>
            <p:cNvPr id="387" name="CustomShape 8"/>
            <p:cNvSpPr/>
            <p:nvPr/>
          </p:nvSpPr>
          <p:spPr>
            <a:xfrm>
              <a:off x="3435120" y="1757520"/>
              <a:ext cx="169128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88" name="Picture 4" descr=""/>
            <p:cNvPicPr/>
            <p:nvPr/>
          </p:nvPicPr>
          <p:blipFill>
            <a:blip r:embed="rId2"/>
            <a:stretch/>
          </p:blipFill>
          <p:spPr>
            <a:xfrm>
              <a:off x="3853440" y="2253600"/>
              <a:ext cx="854280" cy="1012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9" name="CustomShape 9"/>
            <p:cNvSpPr/>
            <p:nvPr/>
          </p:nvSpPr>
          <p:spPr>
            <a:xfrm flipH="1">
              <a:off x="4338360" y="441756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0" name="CustomShape 10"/>
            <p:cNvSpPr/>
            <p:nvPr/>
          </p:nvSpPr>
          <p:spPr>
            <a:xfrm>
              <a:off x="3230640" y="5436720"/>
              <a:ext cx="2346480" cy="637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Both Desktop and Android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91" name="CustomShape 11"/>
            <p:cNvSpPr/>
            <p:nvPr/>
          </p:nvSpPr>
          <p:spPr>
            <a:xfrm>
              <a:off x="3686040" y="3956040"/>
              <a:ext cx="234648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Portability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392" name="Group 12"/>
          <p:cNvGrpSpPr/>
          <p:nvPr/>
        </p:nvGrpSpPr>
        <p:grpSpPr>
          <a:xfrm>
            <a:off x="6309360" y="1743480"/>
            <a:ext cx="2997720" cy="3740760"/>
            <a:chOff x="6309360" y="1743480"/>
            <a:chExt cx="2997720" cy="3740760"/>
          </a:xfrm>
        </p:grpSpPr>
        <p:sp>
          <p:nvSpPr>
            <p:cNvPr id="393" name="CustomShape 13"/>
            <p:cNvSpPr/>
            <p:nvPr/>
          </p:nvSpPr>
          <p:spPr>
            <a:xfrm>
              <a:off x="6535080" y="1743480"/>
              <a:ext cx="1739520" cy="19897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94" name="Picture 6" descr=""/>
            <p:cNvPicPr/>
            <p:nvPr/>
          </p:nvPicPr>
          <p:blipFill>
            <a:blip r:embed="rId3"/>
            <a:stretch/>
          </p:blipFill>
          <p:spPr>
            <a:xfrm>
              <a:off x="7028640" y="2311200"/>
              <a:ext cx="751680" cy="868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5" name="CustomShape 14"/>
            <p:cNvSpPr/>
            <p:nvPr/>
          </p:nvSpPr>
          <p:spPr>
            <a:xfrm flipH="1">
              <a:off x="7463880" y="4201920"/>
              <a:ext cx="2160" cy="83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4a7ebb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6" name="CustomShape 15"/>
            <p:cNvSpPr/>
            <p:nvPr/>
          </p:nvSpPr>
          <p:spPr>
            <a:xfrm>
              <a:off x="6894360" y="5120640"/>
              <a:ext cx="2412720" cy="363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Self Learning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397" name="CustomShape 16"/>
            <p:cNvSpPr/>
            <p:nvPr/>
          </p:nvSpPr>
          <p:spPr>
            <a:xfrm>
              <a:off x="6309360" y="3740400"/>
              <a:ext cx="2693880" cy="45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2400" spc="-1" strike="noStrike">
                  <a:solidFill>
                    <a:srgbClr val="4f81bd"/>
                  </a:solidFill>
                  <a:latin typeface="Calibri"/>
                  <a:ea typeface="DejaVu Sans"/>
                </a:rPr>
                <a:t>Maintainability</a:t>
              </a:r>
              <a:endParaRPr b="0" lang="en-US" sz="2400" spc="-1" strike="noStrike">
                <a:latin typeface="Arial"/>
              </a:endParaRPr>
            </a:p>
          </p:txBody>
        </p:sp>
      </p:grpSp>
      <p:pic>
        <p:nvPicPr>
          <p:cNvPr id="398" name="Picture 170" descr=""/>
          <p:cNvPicPr/>
          <p:nvPr/>
        </p:nvPicPr>
        <p:blipFill>
          <a:blip r:embed="rId4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8" dur="indefinite" restart="never" nodeType="tmRoot">
          <p:childTnLst>
            <p:seq>
              <p:cTn id="5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2" descr=""/>
          <p:cNvPicPr/>
          <p:nvPr/>
        </p:nvPicPr>
        <p:blipFill>
          <a:blip r:embed="rId1"/>
          <a:stretch/>
        </p:blipFill>
        <p:spPr>
          <a:xfrm>
            <a:off x="5500440" y="4229280"/>
            <a:ext cx="3647520" cy="2622960"/>
          </a:xfrm>
          <a:prstGeom prst="rect">
            <a:avLst/>
          </a:prstGeom>
          <a:ln>
            <a:noFill/>
          </a:ln>
        </p:spPr>
      </p:pic>
      <p:pic>
        <p:nvPicPr>
          <p:cNvPr id="311" name="Picture 4" descr=""/>
          <p:cNvPicPr/>
          <p:nvPr/>
        </p:nvPicPr>
        <p:blipFill>
          <a:blip r:embed="rId2"/>
          <a:stretch/>
        </p:blipFill>
        <p:spPr>
          <a:xfrm>
            <a:off x="10800" y="4254120"/>
            <a:ext cx="3445200" cy="2634480"/>
          </a:xfrm>
          <a:prstGeom prst="rect">
            <a:avLst/>
          </a:prstGeom>
          <a:ln>
            <a:noFill/>
          </a:ln>
        </p:spPr>
      </p:pic>
      <p:sp>
        <p:nvSpPr>
          <p:cNvPr id="312" name="CustomShape 1"/>
          <p:cNvSpPr/>
          <p:nvPr/>
        </p:nvSpPr>
        <p:spPr>
          <a:xfrm>
            <a:off x="3456360" y="5572800"/>
            <a:ext cx="2044080" cy="436680"/>
          </a:xfrm>
          <a:prstGeom prst="rightArrow">
            <a:avLst>
              <a:gd name="adj1" fmla="val 50000"/>
              <a:gd name="adj2" fmla="val 50000"/>
            </a:avLst>
          </a:prstGeom>
          <a:ln w="57240">
            <a:rou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/>
        </p:style>
      </p:sp>
      <p:sp>
        <p:nvSpPr>
          <p:cNvPr id="313" name="CustomShape 2"/>
          <p:cNvSpPr/>
          <p:nvPr/>
        </p:nvSpPr>
        <p:spPr>
          <a:xfrm>
            <a:off x="0" y="1061280"/>
            <a:ext cx="9151560" cy="155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 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Use superior strength or influence to intimidate someone</a:t>
            </a:r>
            <a:endParaRPr b="0" lang="en-US" sz="24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 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Cyberbullying has been manifesting our youth for quite some time, due to them being involved in one form of social media communication or another.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4" name="CustomShape 3"/>
          <p:cNvSpPr/>
          <p:nvPr/>
        </p:nvSpPr>
        <p:spPr>
          <a:xfrm>
            <a:off x="2888640" y="273960"/>
            <a:ext cx="2963520" cy="64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15" name="CustomShape 4"/>
          <p:cNvSpPr/>
          <p:nvPr/>
        </p:nvSpPr>
        <p:spPr>
          <a:xfrm>
            <a:off x="160560" y="3909600"/>
            <a:ext cx="264816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Real life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16" name="CustomShape 5"/>
          <p:cNvSpPr/>
          <p:nvPr/>
        </p:nvSpPr>
        <p:spPr>
          <a:xfrm>
            <a:off x="5975640" y="3868920"/>
            <a:ext cx="26974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The Internet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17" name="CustomShape 6"/>
          <p:cNvSpPr/>
          <p:nvPr/>
        </p:nvSpPr>
        <p:spPr>
          <a:xfrm>
            <a:off x="50400" y="2559960"/>
            <a:ext cx="2967120" cy="64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Our Scope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18" name="CustomShape 7"/>
          <p:cNvSpPr/>
          <p:nvPr/>
        </p:nvSpPr>
        <p:spPr>
          <a:xfrm>
            <a:off x="0" y="3200040"/>
            <a:ext cx="9122040" cy="82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Social Media platforms will benefit from our software as cyberbullying rates will drop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19" name="Picture 170" descr=""/>
          <p:cNvPicPr/>
          <p:nvPr/>
        </p:nvPicPr>
        <p:blipFill>
          <a:blip r:embed="rId3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CustomShape 1"/>
          <p:cNvSpPr/>
          <p:nvPr/>
        </p:nvSpPr>
        <p:spPr>
          <a:xfrm>
            <a:off x="457200" y="273600"/>
            <a:ext cx="8228160" cy="114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c0504d"/>
                </a:solidFill>
                <a:latin typeface="Arial"/>
                <a:ea typeface="DejaVu Sans"/>
              </a:rPr>
              <a:t>Market motivation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00" name="Chart 6"/>
          <p:cNvGraphicFramePr/>
          <p:nvPr/>
        </p:nvGraphicFramePr>
        <p:xfrm>
          <a:off x="-1413000" y="1854360"/>
          <a:ext cx="6094800" cy="406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01" name="Chart 10"/>
          <p:cNvGraphicFramePr/>
          <p:nvPr/>
        </p:nvGraphicFramePr>
        <p:xfrm>
          <a:off x="3241800" y="1854360"/>
          <a:ext cx="6094800" cy="406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timing>
    <p:tnLst>
      <p:par>
        <p:cTn id="60" dur="indefinite" restart="never" nodeType="tmRoot">
          <p:childTnLst>
            <p:seq>
              <p:cTn id="6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 Case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4" name="Picture 3" descr=""/>
          <p:cNvPicPr/>
          <p:nvPr/>
        </p:nvPicPr>
        <p:blipFill>
          <a:blip r:embed="rId1"/>
          <a:stretch/>
        </p:blipFill>
        <p:spPr>
          <a:xfrm>
            <a:off x="457200" y="1604520"/>
            <a:ext cx="8123400" cy="410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2" dur="indefinite" restart="never" nodeType="tmRoot">
          <p:childTnLst>
            <p:seq>
              <p:cTn id="6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Functional Requirement</a:t>
            </a:r>
            <a:endParaRPr b="0" lang="en-US" sz="4400" spc="-1" strike="noStrike">
              <a:latin typeface="Arial"/>
            </a:endParaRPr>
          </a:p>
        </p:txBody>
      </p:sp>
      <p:graphicFrame>
        <p:nvGraphicFramePr>
          <p:cNvPr id="406" name="Table 2"/>
          <p:cNvGraphicFramePr/>
          <p:nvPr/>
        </p:nvGraphicFramePr>
        <p:xfrm>
          <a:off x="628560" y="1376640"/>
          <a:ext cx="7886160" cy="4433040"/>
        </p:xfrm>
        <a:graphic>
          <a:graphicData uri="http://schemas.openxmlformats.org/drawingml/2006/table">
            <a:tbl>
              <a:tblPr/>
              <a:tblGrid>
                <a:gridCol w="2491200"/>
                <a:gridCol w="5395320"/>
              </a:tblGrid>
              <a:tr h="111564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User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Login with social media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5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Rating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01196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Messages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8eb4e3"/>
                    </a:solidFill>
                  </a:tcPr>
                </a:tc>
                <a:tc>
                  <a:txBody>
                    <a:bodyPr lIns="68400" rIns="68400"/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Send messages &amp; Receive messages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Encrypt &amp; Decrypt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103788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558ed5"/>
                    </a:solidFill>
                  </a:tcPr>
                </a:tc>
                <a:tc>
                  <a:txBody>
                    <a:bodyPr lIns="68400" rIns="68400"/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Preprocessing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Feature extraction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457200" indent="-4543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Classification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9d9d9"/>
                    </a:solidFill>
                  </a:tcPr>
                </a:tc>
              </a:tr>
              <a:tr h="1267920"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  <a:ea typeface="DejaVu Sans"/>
                        </a:rPr>
                        <a:t>System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17375e"/>
                    </a:solidFill>
                  </a:tcPr>
                </a:tc>
                <a:tc>
                  <a:txBody>
                    <a:bodyPr lIns="68400" rIns="68400"/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Notify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Result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 marL="343080" indent="-3402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Calibri"/>
                        <a:buAutoNum type="arabicPeriod"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DejaVu Sans"/>
                        </a:rPr>
                        <a:t>Upgrade Classifier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407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Picture 236" descr=""/>
          <p:cNvPicPr/>
          <p:nvPr/>
        </p:nvPicPr>
        <p:blipFill>
          <a:blip r:embed="rId1"/>
          <a:stretch/>
        </p:blipFill>
        <p:spPr>
          <a:xfrm>
            <a:off x="1266480" y="0"/>
            <a:ext cx="6588360" cy="6764040"/>
          </a:xfrm>
          <a:prstGeom prst="rect">
            <a:avLst/>
          </a:prstGeom>
          <a:ln>
            <a:noFill/>
          </a:ln>
        </p:spPr>
      </p:pic>
      <p:sp>
        <p:nvSpPr>
          <p:cNvPr id="409" name="CustomShape 1"/>
          <p:cNvSpPr/>
          <p:nvPr/>
        </p:nvSpPr>
        <p:spPr>
          <a:xfrm>
            <a:off x="2504520" y="304920"/>
            <a:ext cx="411264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Context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0" name="Picture 170" descr=""/>
          <p:cNvPicPr/>
          <p:nvPr/>
        </p:nvPicPr>
        <p:blipFill>
          <a:blip r:embed="rId2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2" name="Picture 3" descr=""/>
          <p:cNvPicPr/>
          <p:nvPr/>
        </p:nvPicPr>
        <p:blipFill>
          <a:blip r:embed="rId1"/>
          <a:stretch/>
        </p:blipFill>
        <p:spPr>
          <a:xfrm>
            <a:off x="-360" y="1604520"/>
            <a:ext cx="9142560" cy="487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Block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14" name="Picture 3" descr=""/>
          <p:cNvPicPr/>
          <p:nvPr/>
        </p:nvPicPr>
        <p:blipFill>
          <a:blip r:embed="rId1"/>
          <a:stretch/>
        </p:blipFill>
        <p:spPr>
          <a:xfrm>
            <a:off x="347760" y="1688760"/>
            <a:ext cx="8037000" cy="386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System Architecture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21" name="Picture 170" descr=""/>
          <p:cNvPicPr/>
          <p:nvPr/>
        </p:nvPicPr>
        <p:blipFill>
          <a:blip r:embed="rId1"/>
          <a:stretch/>
        </p:blipFill>
        <p:spPr>
          <a:xfrm>
            <a:off x="7760880" y="92160"/>
            <a:ext cx="1381320" cy="1095480"/>
          </a:xfrm>
          <a:prstGeom prst="rect">
            <a:avLst/>
          </a:prstGeom>
          <a:ln>
            <a:noFill/>
          </a:ln>
        </p:spPr>
      </p:pic>
      <p:pic>
        <p:nvPicPr>
          <p:cNvPr id="322" name="Picture 1" descr=""/>
          <p:cNvPicPr/>
          <p:nvPr/>
        </p:nvPicPr>
        <p:blipFill>
          <a:blip r:embed="rId2"/>
          <a:stretch/>
        </p:blipFill>
        <p:spPr>
          <a:xfrm>
            <a:off x="325080" y="1244520"/>
            <a:ext cx="7837560" cy="5484960"/>
          </a:xfrm>
          <a:prstGeom prst="rect">
            <a:avLst/>
          </a:prstGeom>
          <a:ln>
            <a:noFill/>
          </a:ln>
        </p:spPr>
      </p:pic>
      <p:sp>
        <p:nvSpPr>
          <p:cNvPr id="323" name="CustomShape 2"/>
          <p:cNvSpPr/>
          <p:nvPr/>
        </p:nvSpPr>
        <p:spPr>
          <a:xfrm>
            <a:off x="5935680" y="1354320"/>
            <a:ext cx="831960" cy="39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Feature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Extraction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6769080" y="1354320"/>
            <a:ext cx="963720" cy="2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DejaVu Sans"/>
              </a:rPr>
              <a:t>Classifiers</a:t>
            </a:r>
            <a:endParaRPr b="0" lang="en-US" sz="1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334" descr=""/>
          <p:cNvPicPr/>
          <p:nvPr/>
        </p:nvPicPr>
        <p:blipFill>
          <a:blip r:embed="rId1"/>
          <a:stretch/>
        </p:blipFill>
        <p:spPr>
          <a:xfrm>
            <a:off x="16560" y="1014840"/>
            <a:ext cx="9142920" cy="4835520"/>
          </a:xfrm>
          <a:prstGeom prst="rect">
            <a:avLst/>
          </a:prstGeom>
          <a:ln>
            <a:noFill/>
          </a:ln>
        </p:spPr>
      </p:pic>
      <p:sp>
        <p:nvSpPr>
          <p:cNvPr id="326" name="CustomShape 1"/>
          <p:cNvSpPr/>
          <p:nvPr/>
        </p:nvSpPr>
        <p:spPr>
          <a:xfrm>
            <a:off x="1474560" y="9144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Database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27" name="Picture 170" descr=""/>
          <p:cNvPicPr/>
          <p:nvPr/>
        </p:nvPicPr>
        <p:blipFill>
          <a:blip r:embed="rId2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Picture 336" descr=""/>
          <p:cNvPicPr/>
          <p:nvPr/>
        </p:nvPicPr>
        <p:blipFill>
          <a:blip r:embed="rId1"/>
          <a:stretch/>
        </p:blipFill>
        <p:spPr>
          <a:xfrm>
            <a:off x="0" y="1005840"/>
            <a:ext cx="9143280" cy="5821200"/>
          </a:xfrm>
          <a:prstGeom prst="rect">
            <a:avLst/>
          </a:prstGeom>
          <a:ln>
            <a:noFill/>
          </a:ln>
        </p:spPr>
      </p:pic>
      <p:sp>
        <p:nvSpPr>
          <p:cNvPr id="329" name="CustomShape 1"/>
          <p:cNvSpPr/>
          <p:nvPr/>
        </p:nvSpPr>
        <p:spPr>
          <a:xfrm>
            <a:off x="1474560" y="18288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MVC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0" y="3749040"/>
            <a:ext cx="2285640" cy="30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>
            <a:off x="0" y="3383280"/>
            <a:ext cx="3657240" cy="2102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CustomShape 4"/>
          <p:cNvSpPr/>
          <p:nvPr/>
        </p:nvSpPr>
        <p:spPr>
          <a:xfrm>
            <a:off x="0" y="2194560"/>
            <a:ext cx="1462680" cy="2102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5"/>
          <p:cNvSpPr/>
          <p:nvPr/>
        </p:nvSpPr>
        <p:spPr>
          <a:xfrm>
            <a:off x="4389120" y="3108960"/>
            <a:ext cx="4663080" cy="118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6"/>
          <p:cNvSpPr/>
          <p:nvPr/>
        </p:nvSpPr>
        <p:spPr>
          <a:xfrm>
            <a:off x="7589520" y="2743200"/>
            <a:ext cx="1553760" cy="1645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7"/>
          <p:cNvSpPr/>
          <p:nvPr/>
        </p:nvSpPr>
        <p:spPr>
          <a:xfrm>
            <a:off x="3657600" y="2743200"/>
            <a:ext cx="1462680" cy="1645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6" name="Picture 170" descr=""/>
          <p:cNvPicPr/>
          <p:nvPr/>
        </p:nvPicPr>
        <p:blipFill>
          <a:blip r:embed="rId2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Picture 344" descr=""/>
          <p:cNvPicPr/>
          <p:nvPr/>
        </p:nvPicPr>
        <p:blipFill>
          <a:blip r:embed="rId1"/>
          <a:stretch/>
        </p:blipFill>
        <p:spPr>
          <a:xfrm>
            <a:off x="0" y="1188720"/>
            <a:ext cx="9142920" cy="5612760"/>
          </a:xfrm>
          <a:prstGeom prst="rect">
            <a:avLst/>
          </a:prstGeom>
          <a:ln>
            <a:noFill/>
          </a:ln>
        </p:spPr>
      </p:pic>
      <p:sp>
        <p:nvSpPr>
          <p:cNvPr id="338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Observer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0" y="1064160"/>
            <a:ext cx="4754160" cy="14954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3"/>
          <p:cNvSpPr/>
          <p:nvPr/>
        </p:nvSpPr>
        <p:spPr>
          <a:xfrm>
            <a:off x="0" y="2560320"/>
            <a:ext cx="1919880" cy="2011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4"/>
          <p:cNvSpPr/>
          <p:nvPr/>
        </p:nvSpPr>
        <p:spPr>
          <a:xfrm>
            <a:off x="5761080" y="1097280"/>
            <a:ext cx="3382200" cy="3382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2" name="Picture 170" descr=""/>
          <p:cNvPicPr/>
          <p:nvPr/>
        </p:nvPicPr>
        <p:blipFill>
          <a:blip r:embed="rId2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Picture 349" descr=""/>
          <p:cNvPicPr/>
          <p:nvPr/>
        </p:nvPicPr>
        <p:blipFill>
          <a:blip r:embed="rId1"/>
          <a:stretch/>
        </p:blipFill>
        <p:spPr>
          <a:xfrm>
            <a:off x="2011680" y="2194560"/>
            <a:ext cx="4891320" cy="4258800"/>
          </a:xfrm>
          <a:prstGeom prst="rect">
            <a:avLst/>
          </a:prstGeom>
          <a:ln>
            <a:noFill/>
          </a:ln>
        </p:spPr>
      </p:pic>
      <p:sp>
        <p:nvSpPr>
          <p:cNvPr id="344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Strategy Design Pattern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548640" y="1645920"/>
            <a:ext cx="3291120" cy="2285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6" name="Picture 170" descr=""/>
          <p:cNvPicPr/>
          <p:nvPr/>
        </p:nvPicPr>
        <p:blipFill>
          <a:blip r:embed="rId2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Picture 352" descr=""/>
          <p:cNvPicPr/>
          <p:nvPr/>
        </p:nvPicPr>
        <p:blipFill>
          <a:blip r:embed="rId1"/>
          <a:stretch/>
        </p:blipFill>
        <p:spPr>
          <a:xfrm>
            <a:off x="16560" y="2525040"/>
            <a:ext cx="9142920" cy="1814760"/>
          </a:xfrm>
          <a:prstGeom prst="rect">
            <a:avLst/>
          </a:prstGeom>
          <a:ln>
            <a:noFill/>
          </a:ln>
        </p:spPr>
      </p:pic>
      <p:sp>
        <p:nvSpPr>
          <p:cNvPr id="348" name="CustomShape 1"/>
          <p:cNvSpPr/>
          <p:nvPr/>
        </p:nvSpPr>
        <p:spPr>
          <a:xfrm>
            <a:off x="1460160" y="304920"/>
            <a:ext cx="583992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Facade Design Pattern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49" name="Picture 170" descr=""/>
          <p:cNvPicPr/>
          <p:nvPr/>
        </p:nvPicPr>
        <p:blipFill>
          <a:blip r:embed="rId2"/>
          <a:stretch/>
        </p:blipFill>
        <p:spPr>
          <a:xfrm>
            <a:off x="7761240" y="92520"/>
            <a:ext cx="1381320" cy="109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Picture 4" descr=""/>
          <p:cNvPicPr/>
          <p:nvPr/>
        </p:nvPicPr>
        <p:blipFill>
          <a:blip r:embed="rId1"/>
          <a:stretch/>
        </p:blipFill>
        <p:spPr>
          <a:xfrm>
            <a:off x="99360" y="182952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351" name="Picture 6" descr=""/>
          <p:cNvPicPr/>
          <p:nvPr/>
        </p:nvPicPr>
        <p:blipFill>
          <a:blip r:embed="rId2"/>
          <a:stretch/>
        </p:blipFill>
        <p:spPr>
          <a:xfrm>
            <a:off x="1828800" y="182952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352" name="Picture 8" descr=""/>
          <p:cNvPicPr/>
          <p:nvPr/>
        </p:nvPicPr>
        <p:blipFill>
          <a:blip r:embed="rId3"/>
          <a:stretch/>
        </p:blipFill>
        <p:spPr>
          <a:xfrm>
            <a:off x="3566160" y="1828800"/>
            <a:ext cx="1635840" cy="4111920"/>
          </a:xfrm>
          <a:prstGeom prst="rect">
            <a:avLst/>
          </a:prstGeom>
          <a:ln>
            <a:noFill/>
          </a:ln>
        </p:spPr>
      </p:pic>
      <p:pic>
        <p:nvPicPr>
          <p:cNvPr id="353" name="Picture 10" descr=""/>
          <p:cNvPicPr/>
          <p:nvPr/>
        </p:nvPicPr>
        <p:blipFill>
          <a:blip r:embed="rId4"/>
          <a:stretch/>
        </p:blipFill>
        <p:spPr>
          <a:xfrm>
            <a:off x="5303520" y="1828800"/>
            <a:ext cx="1635840" cy="4111920"/>
          </a:xfrm>
          <a:prstGeom prst="rect">
            <a:avLst/>
          </a:prstGeom>
          <a:ln>
            <a:noFill/>
          </a:ln>
        </p:spPr>
      </p:pic>
      <p:sp>
        <p:nvSpPr>
          <p:cNvPr id="354" name="CustomShape 1"/>
          <p:cNvSpPr/>
          <p:nvPr/>
        </p:nvSpPr>
        <p:spPr>
          <a:xfrm>
            <a:off x="3457080" y="159480"/>
            <a:ext cx="205452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GUI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355" name="Picture 251" descr=""/>
          <p:cNvPicPr/>
          <p:nvPr/>
        </p:nvPicPr>
        <p:blipFill>
          <a:blip r:embed="rId5"/>
          <a:stretch/>
        </p:blipFill>
        <p:spPr>
          <a:xfrm>
            <a:off x="7132320" y="1821600"/>
            <a:ext cx="2010960" cy="3479760"/>
          </a:xfrm>
          <a:prstGeom prst="rect">
            <a:avLst/>
          </a:prstGeom>
          <a:ln>
            <a:noFill/>
          </a:ln>
        </p:spPr>
      </p:pic>
      <p:pic>
        <p:nvPicPr>
          <p:cNvPr id="356" name="Picture 170" descr=""/>
          <p:cNvPicPr/>
          <p:nvPr/>
        </p:nvPicPr>
        <p:blipFill>
          <a:blip r:embed="rId6"/>
          <a:stretch/>
        </p:blipFill>
        <p:spPr>
          <a:xfrm>
            <a:off x="7589520" y="91800"/>
            <a:ext cx="1552320" cy="123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4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2990</TotalTime>
  <Application>LibreOffice/6.0.4.2$Windows_X86_64 LibreOffice_project/9b0d9b32d5dcda91d2f1a96dc04c645c450872bf</Application>
  <Words>245</Words>
  <Paragraphs>83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2018-11-12T18:05:06Z</dcterms:created>
  <dc:creator>Zeyad</dc:creator>
  <dc:description/>
  <dc:language>en-US</dc:language>
  <cp:lastModifiedBy/>
  <dcterms:modified xsi:type="dcterms:W3CDTF">2019-02-27T19:22:36Z</dcterms:modified>
  <cp:revision>79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25</vt:i4>
  </property>
</Properties>
</file>